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4630400" cy="8229600"/>
  <p:notesSz cx="8229600" cy="14630400"/>
  <p:embeddedFontLs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lexandria Semi Bold" panose="020B0604020202020204" charset="-78"/>
      <p:regular r:id="rId16"/>
    </p:embeddedFont>
    <p:embeddedFont>
      <p:font typeface="Sora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F4"/>
    <a:srgbClr val="EE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8" d="100"/>
          <a:sy n="78" d="100"/>
        </p:scale>
        <p:origin x="52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7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4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6339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Design and Development of Advanced Controllers for Interconnection of Microgrids</a:t>
            </a:r>
            <a:endParaRPr lang="en-US" sz="44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5786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Presented by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5021461"/>
            <a:ext cx="436495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A2D7A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Amit Gupta</a:t>
            </a:r>
            <a:endParaRPr lang="en-US" sz="35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5808107"/>
            <a:ext cx="436495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PhD @</a:t>
            </a:r>
            <a:r>
              <a:rPr lang="en-US" sz="1700" dirty="0" smtClean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Indian </a:t>
            </a: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Institute of Technology Bhubaneswar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917" y="4605814"/>
            <a:ext cx="1408271" cy="1408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3564" y="1124641"/>
            <a:ext cx="6736794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b="1" dirty="0" smtClean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Introduction and Motivation </a:t>
            </a:r>
            <a:endParaRPr lang="en-US" sz="3200" b="1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0690" y="2273759"/>
            <a:ext cx="3737848" cy="2478524"/>
          </a:xfrm>
          <a:prstGeom prst="roundRect">
            <a:avLst>
              <a:gd name="adj" fmla="val 2570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09877" y="2492799"/>
            <a:ext cx="284654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Energy Transition Challenge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43205" y="2961275"/>
            <a:ext cx="3419475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Fossil fuel exploitation and environmental pollution drive the urgent need for renewable energy integration, though intermittent generation poses reliability concerns.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947285" y="2273759"/>
            <a:ext cx="3737967" cy="2478524"/>
          </a:xfrm>
          <a:prstGeom prst="roundRect">
            <a:avLst>
              <a:gd name="adj" fmla="val 2570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5106471" y="2552433"/>
            <a:ext cx="216288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Microgrid Integration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106472" y="2937363"/>
            <a:ext cx="3419594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unified platform that enables seamless integration and coordinated operation of diverse distributed generation sources with different characteristics.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09877" y="5402529"/>
            <a:ext cx="7627382" cy="1255906"/>
          </a:xfrm>
          <a:prstGeom prst="roundRect">
            <a:avLst>
              <a:gd name="adj" fmla="val 3639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069064" y="5551992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Control Complexity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69064" y="5983519"/>
            <a:ext cx="7309009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6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Traditional controllers are no longer sufficient to handle the increasing complexity and heterogeneous nature of distributed energy resources in modern microgrids.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7934"/>
            <a:ext cx="4381262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Research Objectives</a:t>
            </a:r>
            <a:endParaRPr lang="en-US" sz="33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77447"/>
            <a:ext cx="1311378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doctoral research addresses three critical challenges in microgrid control and interconnection, developing novel solutions for heterogeneous system integration, transient stability enhancement, and reliable power sharing in renewable-dominated environments.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180273"/>
            <a:ext cx="4262914" cy="5431274"/>
          </a:xfrm>
          <a:prstGeom prst="roundRect">
            <a:avLst>
              <a:gd name="adj" fmla="val 160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1169" y="2203133"/>
            <a:ext cx="4217194" cy="487442"/>
          </a:xfrm>
          <a:prstGeom prst="roundRect">
            <a:avLst>
              <a:gd name="adj" fmla="val 8374"/>
            </a:avLst>
          </a:prstGeom>
          <a:solidFill>
            <a:srgbClr val="D5DCF6"/>
          </a:solidFill>
          <a:ln/>
        </p:spPr>
      </p:sp>
      <p:sp>
        <p:nvSpPr>
          <p:cNvPr id="6" name="Text 4"/>
          <p:cNvSpPr/>
          <p:nvPr/>
        </p:nvSpPr>
        <p:spPr>
          <a:xfrm>
            <a:off x="2767846" y="229064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43570" y="2852976"/>
            <a:ext cx="3892391" cy="53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Synchronization Controller for Heterogeneous Microgrids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43570" y="3484959"/>
            <a:ext cx="3892391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esign </a:t>
            </a: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of advanced synchronization strategies capable of precisely </a:t>
            </a:r>
            <a:r>
              <a:rPr lang="en-US" sz="16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match the incoming system synchronization parameter. </a:t>
            </a: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The emphasis is on achieving seamless interconnection irrespective of the underlying generation technologies or control architectures.</a:t>
            </a:r>
            <a:r>
              <a:rPr lang="en-US" sz="1250" dirty="0" smtClean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99" y="5411153"/>
            <a:ext cx="2919293" cy="194786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183624" y="2180273"/>
            <a:ext cx="4263033" cy="5431274"/>
          </a:xfrm>
          <a:prstGeom prst="roundRect">
            <a:avLst>
              <a:gd name="adj" fmla="val 160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06484" y="2203133"/>
            <a:ext cx="4217313" cy="487442"/>
          </a:xfrm>
          <a:prstGeom prst="roundRect">
            <a:avLst>
              <a:gd name="adj" fmla="val 8374"/>
            </a:avLst>
          </a:prstGeom>
          <a:solidFill>
            <a:srgbClr val="D5DCF6"/>
          </a:solidFill>
          <a:ln/>
        </p:spPr>
      </p:sp>
      <p:sp>
        <p:nvSpPr>
          <p:cNvPr id="12" name="Text 9"/>
          <p:cNvSpPr/>
          <p:nvPr/>
        </p:nvSpPr>
        <p:spPr>
          <a:xfrm>
            <a:off x="7193280" y="229064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368885" y="2852976"/>
            <a:ext cx="3564612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Transient Stability Enhancement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68885" y="3217664"/>
            <a:ext cx="389251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Advanced control strategies for grid-forming converters operating under current-limiting conditions to prevent loss of synchronism during fault events and disturbances.</a:t>
            </a: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96" y="4440555"/>
            <a:ext cx="1990487" cy="298573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9609058" y="2180273"/>
            <a:ext cx="4263033" cy="5431274"/>
          </a:xfrm>
          <a:prstGeom prst="roundRect">
            <a:avLst>
              <a:gd name="adj" fmla="val 160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31918" y="2203133"/>
            <a:ext cx="4217313" cy="487442"/>
          </a:xfrm>
          <a:prstGeom prst="roundRect">
            <a:avLst>
              <a:gd name="adj" fmla="val 8374"/>
            </a:avLst>
          </a:prstGeom>
          <a:solidFill>
            <a:srgbClr val="D5DCF6"/>
          </a:solidFill>
          <a:ln/>
        </p:spPr>
      </p:sp>
      <p:sp>
        <p:nvSpPr>
          <p:cNvPr id="18" name="Text 14"/>
          <p:cNvSpPr/>
          <p:nvPr/>
        </p:nvSpPr>
        <p:spPr>
          <a:xfrm>
            <a:off x="11618714" y="229064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9794319" y="2852976"/>
            <a:ext cx="358985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 smtClean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Reliable and optimal </a:t>
            </a:r>
            <a:r>
              <a:rPr lang="en-US" sz="1650" b="1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Power-Sharing 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9794319" y="3217664"/>
            <a:ext cx="389251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Innovative droop-based control mechanisms for economical and accurate power distribution among distributed generation units in renewable-rich islanded microgrids.</a:t>
            </a:r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55" y="4649875"/>
            <a:ext cx="3290217" cy="219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88062"/>
            <a:ext cx="5674281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Key Technical Contributions</a:t>
            </a:r>
            <a:endParaRPr lang="en-US" sz="31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14143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1656755"/>
            <a:ext cx="3737848" cy="1524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758309" y="1762958"/>
            <a:ext cx="365224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Unified Synchronization Framework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647724" y="14143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47724" y="1656755"/>
            <a:ext cx="3737967" cy="1524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9" name="Text 6"/>
          <p:cNvSpPr/>
          <p:nvPr/>
        </p:nvSpPr>
        <p:spPr>
          <a:xfrm>
            <a:off x="4647724" y="1762958"/>
            <a:ext cx="295001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Angle-Based </a:t>
            </a:r>
            <a:r>
              <a:rPr lang="en-US" dirty="0" smtClean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Control with Enhance Transient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 smtClean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Stability for GFM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309" y="2277666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8309" y="2520077"/>
            <a:ext cx="7627382" cy="1524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2" name="Text 9"/>
          <p:cNvSpPr/>
          <p:nvPr/>
        </p:nvSpPr>
        <p:spPr>
          <a:xfrm>
            <a:off x="758309" y="2626281"/>
            <a:ext cx="316337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Multi-Segment Adaptive </a:t>
            </a:r>
            <a:r>
              <a:rPr lang="en-US" dirty="0" smtClean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Droop for optimal/reliable power sharing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8309" y="3235816"/>
            <a:ext cx="7627382" cy="26551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8309" y="3584496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1A2D7A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Contribution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8309" y="3985498"/>
            <a:ext cx="2269093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Single PI controller for heterogeneous MG interconnection with comprehensive system modeling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8309" y="5251728"/>
            <a:ext cx="2269093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Validated through simulations and PHIL experiments for seamless synchronization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8309" y="6275308"/>
            <a:ext cx="2269093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Droop resetting mechanism ensures stable operation and optimal power sharing post-interconnection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3405068" y="3584496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1A2D7A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Contribution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405068" y="3985498"/>
            <a:ext cx="226909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Virtual power introduction in droop control activates during disturbances only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405068" y="4766429"/>
            <a:ext cx="2269093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Enhanced phase tracking prevents synchronism loss during current-limiting operation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3405068" y="5790009"/>
            <a:ext cx="2269093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Addresses both Type 1 and Type 2 instability mechanisms in GFM inverters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051828" y="3584496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1A2D7A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Contribution 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051828" y="3985498"/>
            <a:ext cx="2348984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Dynamic droop adjustment based on priority and cost for accurate economic dispatch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51828" y="5009078"/>
            <a:ext cx="2348984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Fuzzy logic adaptive gradient controller maintains stability within DG capacity limits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051828" y="6032659"/>
            <a:ext cx="2348984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Small-signal modeling framework enables systematic parameter tuning for robust performance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3059"/>
            <a:ext cx="727781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Experimental Validation Infrastructure</a:t>
            </a:r>
            <a:endParaRPr lang="en-US" sz="2900" dirty="0">
              <a:latin typeface="+mj-l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411367"/>
            <a:ext cx="5629016" cy="3550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053520"/>
            <a:ext cx="63850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Power Hardware-in-the-Loop (PHIL) experimental setup at Norwegian University of Science and Technology (NTNU), Norway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319" y="971820"/>
            <a:ext cx="4499716" cy="4081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2862" y="5137935"/>
            <a:ext cx="63850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Microgrid experimental testbed at Indian Institute of Technology Bhubaneswar (IITBBS), India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58309" y="6262688"/>
            <a:ext cx="4277439" cy="1303734"/>
          </a:xfrm>
          <a:prstGeom prst="roundRect">
            <a:avLst>
              <a:gd name="adj" fmla="val 4537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14281" y="6418659"/>
            <a:ext cx="20345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Real-Time Simulation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14281" y="6734651"/>
            <a:ext cx="396549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Experience in Power-hardware-in-loop to validate the system </a:t>
            </a: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for bigger setup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176480" y="6262688"/>
            <a:ext cx="4277439" cy="1303734"/>
          </a:xfrm>
          <a:prstGeom prst="roundRect">
            <a:avLst>
              <a:gd name="adj" fmla="val 4537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32452" y="6418659"/>
            <a:ext cx="2180273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Multi-DG Configuration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17652" y="6637911"/>
            <a:ext cx="396549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Development of a 20 kW hardware prototype. 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2 constant voltage source based DG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PV based DG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Diesel based generator</a:t>
            </a: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594652" y="6262688"/>
            <a:ext cx="4277439" cy="1303734"/>
          </a:xfrm>
          <a:prstGeom prst="roundRect">
            <a:avLst>
              <a:gd name="adj" fmla="val 4537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50623" y="6418659"/>
            <a:ext cx="207383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 smtClean="0">
                <a:solidFill>
                  <a:srgbClr val="3B3535"/>
                </a:solidFill>
                <a:latin typeface="Times New Roman" panose="02020603050405020304" pitchFamily="18" charset="0"/>
                <a:ea typeface="Alexandria Semi Bold" pitchFamily="34" charset="-122"/>
                <a:cs typeface="Times New Roman" panose="02020603050405020304" pitchFamily="18" charset="0"/>
              </a:rPr>
              <a:t>Testing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9750623" y="6734651"/>
            <a:ext cx="3965496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Comprehensive disturbance </a:t>
            </a:r>
            <a:r>
              <a:rPr lang="en-US" sz="1100" dirty="0" smtClean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analysis, </a:t>
            </a:r>
            <a:r>
              <a:rPr lang="en-US" sz="11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including voltage sags, frequency deviations, and topology changes.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7824"/>
            <a:ext cx="7846933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Research Dissemination and Impact</a:t>
            </a:r>
            <a:endParaRPr lang="en-US" sz="335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9455" y="1222415"/>
            <a:ext cx="13057082" cy="6593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400"/>
              </a:spcBef>
              <a:spcAft>
                <a:spcPts val="200"/>
              </a:spcAft>
            </a:pPr>
            <a:r>
              <a:rPr lang="en-IN" sz="20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Journals</a:t>
            </a:r>
            <a:endParaRPr lang="en-US" sz="2000" kern="1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 Droop Based Unified Synchronization Scheme with Adaptive Phase and Frequency Loop Integration for Interconnection of Heterogeneous Microgrids". (1</a:t>
            </a:r>
            <a:r>
              <a:rPr lang="en-IN" sz="16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revision completed in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 in Power Electronics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M.Z.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Degefa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D’Arco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"A Unified Controller for Interconnection of Heterogeneous, Multi-DG Mini/Microgrids with Varying Dynamic Characteristics". (1</a:t>
            </a:r>
            <a:r>
              <a:rPr lang="en-IN" sz="16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revision completed in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Emerging and Selected Topics in Industrial Electronics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"Enhanced Transient Stability Strategy for Grid-Forming Inverters Operating in Current Limiting Mode". (Communicated in IEEE Transaction in Power Electronics).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 Multi-Segment Adaptive Droop Control Strategy for Optimal Power Sharing in Renewable Dominated Islanded Microgrids". (To be submitted )</a:t>
            </a:r>
            <a:endParaRPr kumimoji="0" lang="en-IN" sz="2000" b="1" i="0" u="none" strike="noStrike" kern="1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Bef>
                <a:spcPts val="600"/>
              </a:spcBef>
              <a:spcAft>
                <a:spcPts val="200"/>
              </a:spcAft>
            </a:pPr>
            <a:r>
              <a:rPr kumimoji="0" lang="en-IN" sz="20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Conferences</a:t>
            </a:r>
            <a:endParaRPr lang="en-US" sz="2000" kern="1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P. 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,“A Sliding Mode-based Negative Sequence Compensation for Seamless Interconnection of Microgrids under Unbalanced Condition”, 2025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Power Electronics and Energy (ICPEE)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Bhubaneswar, India, 2025, pp. 1-6.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P. 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,“Dynamic Droop Control for Optimal Power Sharing in Renewable Rich Hybrid Islanded Microgrids”, 2024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International Conference on Power Electronics, Drives and Energy Systems (PEDES)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Mangalore, India, 2024, pp. 1-6.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Z.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Degefa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Jonatan R. A. and S.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D’Arco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"Synchronization Controller for Seamless Interconnection of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Mirogrids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Heterogeneous Sources," 2022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22nd National Power Systems Conference (NPSC)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 Delhi, India, 2022, pp. 344-349.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P. 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 Review of Control Strategies for Operation of Distributed Resources Under Grid Faults," 2022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PES Innovative Smart Grid Technologies – Asia (ISGT Asia)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Singapore, Singapore, 2022, pp. 200-204.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Z.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Degefa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R. A.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Klemets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D’Arco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C.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"Review of Grid Interconnection Requirements and Synchronization Controllers for Dispersed Minigrids,"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IEEE PES/IAS Power Africa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Nairobi, Kenya, 2021, pp. 1-5.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Gupta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A. R. </a:t>
            </a:r>
            <a:r>
              <a:rPr lang="en-I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Saxena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"An Isolated Dual-Input Dual-Output DC-DC Converter with Bi-directional Feature for Low Voltage DC Grids," 2020 </a:t>
            </a:r>
            <a:r>
              <a:rPr lang="en-I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First International Conference on Smart Technologies for Power, Energy and Control (STPEC)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Nagpur, India, 2020, pp. 1-6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895707"/>
            <a:ext cx="2488883" cy="38715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93568" y="871299"/>
            <a:ext cx="4386024" cy="2565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100"/>
              </a:lnSpc>
              <a:buNone/>
            </a:pPr>
            <a:r>
              <a:rPr lang="en-US" sz="8050" dirty="0">
                <a:solidFill>
                  <a:srgbClr val="1A2D7A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Thank </a:t>
            </a:r>
            <a:endParaRPr lang="en-US" sz="8050" dirty="0" smtClean="0">
              <a:solidFill>
                <a:srgbClr val="1A2D7A"/>
              </a:solidFill>
              <a:latin typeface="+mj-lt"/>
              <a:ea typeface="Alexandria Semi Bold" pitchFamily="34" charset="-122"/>
              <a:cs typeface="Alexandria Semi Bold" pitchFamily="34" charset="-120"/>
            </a:endParaRPr>
          </a:p>
          <a:p>
            <a:pPr marL="0" indent="0" algn="l">
              <a:lnSpc>
                <a:spcPts val="10100"/>
              </a:lnSpc>
              <a:buNone/>
            </a:pPr>
            <a:r>
              <a:rPr lang="en-US" sz="8050" dirty="0" smtClean="0">
                <a:solidFill>
                  <a:srgbClr val="1A2D7A"/>
                </a:solidFill>
                <a:latin typeface="+mj-lt"/>
                <a:ea typeface="Alexandria Semi Bold" pitchFamily="34" charset="-122"/>
                <a:cs typeface="Alexandria Semi Bold" pitchFamily="34" charset="-120"/>
              </a:rPr>
              <a:t>You</a:t>
            </a:r>
            <a:endParaRPr lang="en-US" sz="80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9493568" y="4211717"/>
            <a:ext cx="438602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Amit Gupta, PhD CandidateIndian Institute of Technology Bhubaneswar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568" y="5054918"/>
            <a:ext cx="3424595" cy="2278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907</Words>
  <Application>Microsoft Office PowerPoint</Application>
  <PresentationFormat>Custom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Calibri</vt:lpstr>
      <vt:lpstr>Alexandria Light</vt:lpstr>
      <vt:lpstr>Alexandria Semi Bold</vt:lpstr>
      <vt:lpstr>Sora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IIT</dc:creator>
  <cp:lastModifiedBy>�MR. AMIT GUPTA</cp:lastModifiedBy>
  <cp:revision>10</cp:revision>
  <dcterms:created xsi:type="dcterms:W3CDTF">2025-11-27T12:42:48Z</dcterms:created>
  <dcterms:modified xsi:type="dcterms:W3CDTF">2025-11-27T13:49:03Z</dcterms:modified>
</cp:coreProperties>
</file>